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11"/>
  </p:notesMasterIdLst>
  <p:sldIdLst>
    <p:sldId id="256" r:id="rId2"/>
    <p:sldId id="257" r:id="rId3"/>
    <p:sldId id="258" r:id="rId4"/>
    <p:sldId id="260" r:id="rId5"/>
    <p:sldId id="262" r:id="rId6"/>
    <p:sldId id="264" r:id="rId7"/>
    <p:sldId id="267" r:id="rId8"/>
    <p:sldId id="268" r:id="rId9"/>
    <p:sldId id="269"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CC99FF"/>
    </p:penClr>
  </p:showPr>
  <p:clrMru>
    <a:srgbClr val="FF00FF"/>
    <a:srgbClr val="FFFFFF"/>
    <a:srgbClr val="51DF95"/>
    <a:srgbClr val="A31D6A"/>
    <a:srgbClr val="37895C"/>
    <a:srgbClr val="33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719" autoAdjust="0"/>
    <p:restoredTop sz="95341" autoAdjust="0"/>
  </p:normalViewPr>
  <p:slideViewPr>
    <p:cSldViewPr>
      <p:cViewPr varScale="1">
        <p:scale>
          <a:sx n="70" d="100"/>
          <a:sy n="70" d="100"/>
        </p:scale>
        <p:origin x="-1122" y="-90"/>
      </p:cViewPr>
      <p:guideLst>
        <p:guide orient="horz" pos="2160"/>
        <p:guide pos="2880"/>
      </p:guideLst>
    </p:cSldViewPr>
  </p:slideViewPr>
  <p:outlineViewPr>
    <p:cViewPr>
      <p:scale>
        <a:sx n="33" d="100"/>
        <a:sy n="33" d="100"/>
      </p:scale>
      <p:origin x="0" y="244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CA4CFD-7140-4135-9955-0A8C388DB3BF}" type="doc">
      <dgm:prSet loTypeId="urn:microsoft.com/office/officeart/2005/8/layout/target1" loCatId="relationship" qsTypeId="urn:microsoft.com/office/officeart/2005/8/quickstyle/3d1" qsCatId="3D" csTypeId="urn:microsoft.com/office/officeart/2005/8/colors/accent6_1" csCatId="accent6" phldr="1"/>
      <dgm:spPr/>
      <dgm:t>
        <a:bodyPr/>
        <a:lstStyle/>
        <a:p>
          <a:endParaRPr lang="en-US"/>
        </a:p>
      </dgm:t>
    </dgm:pt>
    <dgm:pt modelId="{C1461257-2258-443B-BCB8-E215817A54C6}">
      <dgm:prSet phldrT="[Text]" custT="1"/>
      <dgm:spPr/>
      <dgm:t>
        <a:bodyPr/>
        <a:lstStyle/>
        <a:p>
          <a:r>
            <a:rPr lang="en-US" sz="1800" dirty="0" smtClean="0"/>
            <a:t>STRONG FORCE</a:t>
          </a:r>
          <a:endParaRPr lang="en-US" sz="1800" dirty="0"/>
        </a:p>
      </dgm:t>
    </dgm:pt>
    <dgm:pt modelId="{C9F1E97E-A8C8-44E6-86CC-1E106BA87841}" type="parTrans" cxnId="{C0855BE4-C49E-4A6E-B783-E483B1D4BB90}">
      <dgm:prSet/>
      <dgm:spPr/>
      <dgm:t>
        <a:bodyPr/>
        <a:lstStyle/>
        <a:p>
          <a:endParaRPr lang="en-US"/>
        </a:p>
      </dgm:t>
    </dgm:pt>
    <dgm:pt modelId="{4A90A38A-E83E-45A3-9AF7-28E00E3B8C49}" type="sibTrans" cxnId="{C0855BE4-C49E-4A6E-B783-E483B1D4BB90}">
      <dgm:prSet/>
      <dgm:spPr/>
      <dgm:t>
        <a:bodyPr/>
        <a:lstStyle/>
        <a:p>
          <a:endParaRPr lang="en-US"/>
        </a:p>
      </dgm:t>
    </dgm:pt>
    <dgm:pt modelId="{990F5E8B-CCDA-45F7-8C82-7B06CB9B0D9C}">
      <dgm:prSet phldrT="[Text]" custT="1"/>
      <dgm:spPr/>
      <dgm:t>
        <a:bodyPr/>
        <a:lstStyle/>
        <a:p>
          <a:r>
            <a:rPr lang="en-US" sz="1800" dirty="0" smtClean="0"/>
            <a:t>ELECROMAGNETIC FORCE</a:t>
          </a:r>
          <a:endParaRPr lang="en-US" sz="1800" dirty="0"/>
        </a:p>
      </dgm:t>
    </dgm:pt>
    <dgm:pt modelId="{2D8DCFAD-D592-4874-AA9E-57BFCE3D302A}" type="parTrans" cxnId="{78C2EAF9-D113-4660-9C3B-BD30F3E2E6EB}">
      <dgm:prSet/>
      <dgm:spPr/>
      <dgm:t>
        <a:bodyPr/>
        <a:lstStyle/>
        <a:p>
          <a:endParaRPr lang="en-US"/>
        </a:p>
      </dgm:t>
    </dgm:pt>
    <dgm:pt modelId="{0CA98A4A-C297-4F8D-BA4F-95A90323B33A}" type="sibTrans" cxnId="{78C2EAF9-D113-4660-9C3B-BD30F3E2E6EB}">
      <dgm:prSet/>
      <dgm:spPr/>
      <dgm:t>
        <a:bodyPr/>
        <a:lstStyle/>
        <a:p>
          <a:endParaRPr lang="en-US"/>
        </a:p>
      </dgm:t>
    </dgm:pt>
    <dgm:pt modelId="{6C9504E3-9408-4699-B83A-139862709E24}">
      <dgm:prSet/>
      <dgm:spPr/>
      <dgm:t>
        <a:bodyPr/>
        <a:lstStyle/>
        <a:p>
          <a:r>
            <a:rPr lang="en-US" dirty="0" smtClean="0"/>
            <a:t>WEAK FORCE</a:t>
          </a:r>
          <a:endParaRPr lang="en-US" dirty="0"/>
        </a:p>
      </dgm:t>
    </dgm:pt>
    <dgm:pt modelId="{1F2686BB-F5D3-41C8-8503-87A1BB18665A}" type="parTrans" cxnId="{091F63F8-06E3-4027-AD97-5AE4CD95B9BA}">
      <dgm:prSet/>
      <dgm:spPr/>
      <dgm:t>
        <a:bodyPr/>
        <a:lstStyle/>
        <a:p>
          <a:endParaRPr lang="en-US"/>
        </a:p>
      </dgm:t>
    </dgm:pt>
    <dgm:pt modelId="{C8B9BB9E-6998-4ECC-A4F3-4AB131735EFC}" type="sibTrans" cxnId="{091F63F8-06E3-4027-AD97-5AE4CD95B9BA}">
      <dgm:prSet/>
      <dgm:spPr/>
      <dgm:t>
        <a:bodyPr/>
        <a:lstStyle/>
        <a:p>
          <a:endParaRPr lang="en-US"/>
        </a:p>
      </dgm:t>
    </dgm:pt>
    <dgm:pt modelId="{502C8ADA-5A48-40EB-8352-24BD51845323}">
      <dgm:prSet/>
      <dgm:spPr/>
      <dgm:t>
        <a:bodyPr/>
        <a:lstStyle/>
        <a:p>
          <a:r>
            <a:rPr lang="en-US" dirty="0" smtClean="0"/>
            <a:t>GRAVITATIONAL FORCE</a:t>
          </a:r>
          <a:endParaRPr lang="en-US" dirty="0"/>
        </a:p>
      </dgm:t>
    </dgm:pt>
    <dgm:pt modelId="{B1ECAE0E-AC0B-49DB-A50F-43290BAA3593}" type="parTrans" cxnId="{9AA06872-4DE8-4970-9A3D-E75633D3DC4A}">
      <dgm:prSet/>
      <dgm:spPr/>
      <dgm:t>
        <a:bodyPr/>
        <a:lstStyle/>
        <a:p>
          <a:endParaRPr lang="en-US"/>
        </a:p>
      </dgm:t>
    </dgm:pt>
    <dgm:pt modelId="{AEF7534D-F349-4A11-90CC-4572FC5E9AB6}" type="sibTrans" cxnId="{9AA06872-4DE8-4970-9A3D-E75633D3DC4A}">
      <dgm:prSet/>
      <dgm:spPr/>
      <dgm:t>
        <a:bodyPr/>
        <a:lstStyle/>
        <a:p>
          <a:endParaRPr lang="en-US"/>
        </a:p>
      </dgm:t>
    </dgm:pt>
    <dgm:pt modelId="{78F0713A-7D63-4191-9374-D859876D1603}" type="pres">
      <dgm:prSet presAssocID="{3BCA4CFD-7140-4135-9955-0A8C388DB3BF}" presName="composite" presStyleCnt="0">
        <dgm:presLayoutVars>
          <dgm:chMax val="5"/>
          <dgm:dir/>
          <dgm:resizeHandles val="exact"/>
        </dgm:presLayoutVars>
      </dgm:prSet>
      <dgm:spPr/>
      <dgm:t>
        <a:bodyPr/>
        <a:lstStyle/>
        <a:p>
          <a:endParaRPr lang="en-US"/>
        </a:p>
      </dgm:t>
    </dgm:pt>
    <dgm:pt modelId="{02AC5BD7-59F7-40CD-B18A-A64C545D294E}" type="pres">
      <dgm:prSet presAssocID="{C1461257-2258-443B-BCB8-E215817A54C6}" presName="circle1" presStyleLbl="lnNode1" presStyleIdx="0" presStyleCnt="4"/>
      <dgm:spPr/>
    </dgm:pt>
    <dgm:pt modelId="{E1A023B9-11D6-48D1-A4A9-EE5AD809E3D5}" type="pres">
      <dgm:prSet presAssocID="{C1461257-2258-443B-BCB8-E215817A54C6}" presName="text1" presStyleLbl="revTx" presStyleIdx="0" presStyleCnt="4">
        <dgm:presLayoutVars>
          <dgm:bulletEnabled val="1"/>
        </dgm:presLayoutVars>
      </dgm:prSet>
      <dgm:spPr/>
      <dgm:t>
        <a:bodyPr/>
        <a:lstStyle/>
        <a:p>
          <a:endParaRPr lang="en-US"/>
        </a:p>
      </dgm:t>
    </dgm:pt>
    <dgm:pt modelId="{E959AE45-08F0-4414-895D-EA749FFDD340}" type="pres">
      <dgm:prSet presAssocID="{C1461257-2258-443B-BCB8-E215817A54C6}" presName="line1" presStyleLbl="callout" presStyleIdx="0" presStyleCnt="8"/>
      <dgm:spPr/>
    </dgm:pt>
    <dgm:pt modelId="{42EA8A08-C85C-40A5-A913-B28A706ABC50}" type="pres">
      <dgm:prSet presAssocID="{C1461257-2258-443B-BCB8-E215817A54C6}" presName="d1" presStyleLbl="callout" presStyleIdx="1" presStyleCnt="8"/>
      <dgm:spPr/>
    </dgm:pt>
    <dgm:pt modelId="{60200A27-DE8C-4C00-8B4A-7CC257DDC0C7}" type="pres">
      <dgm:prSet presAssocID="{990F5E8B-CCDA-45F7-8C82-7B06CB9B0D9C}" presName="circle2" presStyleLbl="lnNode1" presStyleIdx="1" presStyleCnt="4"/>
      <dgm:spPr/>
      <dgm:t>
        <a:bodyPr/>
        <a:lstStyle/>
        <a:p>
          <a:endParaRPr lang="en-US"/>
        </a:p>
      </dgm:t>
    </dgm:pt>
    <dgm:pt modelId="{093537BD-7AF9-4229-8B1B-3E003395DBF7}" type="pres">
      <dgm:prSet presAssocID="{990F5E8B-CCDA-45F7-8C82-7B06CB9B0D9C}" presName="text2" presStyleLbl="revTx" presStyleIdx="1" presStyleCnt="4">
        <dgm:presLayoutVars>
          <dgm:bulletEnabled val="1"/>
        </dgm:presLayoutVars>
      </dgm:prSet>
      <dgm:spPr/>
      <dgm:t>
        <a:bodyPr/>
        <a:lstStyle/>
        <a:p>
          <a:endParaRPr lang="en-US"/>
        </a:p>
      </dgm:t>
    </dgm:pt>
    <dgm:pt modelId="{25CF4A04-8EA4-4B8D-A089-261C3070228C}" type="pres">
      <dgm:prSet presAssocID="{990F5E8B-CCDA-45F7-8C82-7B06CB9B0D9C}" presName="line2" presStyleLbl="callout" presStyleIdx="2" presStyleCnt="8" custLinFactNeighborX="-3560" custLinFactNeighborY="40439"/>
      <dgm:spPr/>
      <dgm:t>
        <a:bodyPr/>
        <a:lstStyle/>
        <a:p>
          <a:endParaRPr lang="en-US"/>
        </a:p>
      </dgm:t>
    </dgm:pt>
    <dgm:pt modelId="{FCEC375A-FA0D-43C5-94D5-644E1D35955F}" type="pres">
      <dgm:prSet presAssocID="{990F5E8B-CCDA-45F7-8C82-7B06CB9B0D9C}" presName="d2" presStyleLbl="callout" presStyleIdx="3" presStyleCnt="8"/>
      <dgm:spPr/>
    </dgm:pt>
    <dgm:pt modelId="{CE163E70-56C2-45E8-A824-0437A33D4B00}" type="pres">
      <dgm:prSet presAssocID="{6C9504E3-9408-4699-B83A-139862709E24}" presName="circle3" presStyleLbl="lnNode1" presStyleIdx="2" presStyleCnt="4" custLinFactNeighborX="809" custLinFactNeighborY="-971"/>
      <dgm:spPr/>
    </dgm:pt>
    <dgm:pt modelId="{3BA31598-CA0B-42A2-B9EE-95AA6320953B}" type="pres">
      <dgm:prSet presAssocID="{6C9504E3-9408-4699-B83A-139862709E24}" presName="text3" presStyleLbl="revTx" presStyleIdx="2" presStyleCnt="4">
        <dgm:presLayoutVars>
          <dgm:bulletEnabled val="1"/>
        </dgm:presLayoutVars>
      </dgm:prSet>
      <dgm:spPr/>
      <dgm:t>
        <a:bodyPr/>
        <a:lstStyle/>
        <a:p>
          <a:endParaRPr lang="en-US"/>
        </a:p>
      </dgm:t>
    </dgm:pt>
    <dgm:pt modelId="{2FA5261F-A549-41D6-9CF9-EF3A009F8AAF}" type="pres">
      <dgm:prSet presAssocID="{6C9504E3-9408-4699-B83A-139862709E24}" presName="line3" presStyleLbl="callout" presStyleIdx="4" presStyleCnt="8"/>
      <dgm:spPr/>
    </dgm:pt>
    <dgm:pt modelId="{AA05BF13-CA9D-4CB4-86CE-32A09EE8FEE6}" type="pres">
      <dgm:prSet presAssocID="{6C9504E3-9408-4699-B83A-139862709E24}" presName="d3" presStyleLbl="callout" presStyleIdx="5" presStyleCnt="8"/>
      <dgm:spPr/>
    </dgm:pt>
    <dgm:pt modelId="{C3867052-B30B-49F9-AC0B-083CE706F66D}" type="pres">
      <dgm:prSet presAssocID="{502C8ADA-5A48-40EB-8352-24BD51845323}" presName="circle4" presStyleLbl="lnNode1" presStyleIdx="3" presStyleCnt="4"/>
      <dgm:spPr/>
    </dgm:pt>
    <dgm:pt modelId="{91D3430F-8314-43CD-9BB9-6C0DA8074B97}" type="pres">
      <dgm:prSet presAssocID="{502C8ADA-5A48-40EB-8352-24BD51845323}" presName="text4" presStyleLbl="revTx" presStyleIdx="3" presStyleCnt="4">
        <dgm:presLayoutVars>
          <dgm:bulletEnabled val="1"/>
        </dgm:presLayoutVars>
      </dgm:prSet>
      <dgm:spPr/>
      <dgm:t>
        <a:bodyPr/>
        <a:lstStyle/>
        <a:p>
          <a:endParaRPr lang="en-US"/>
        </a:p>
      </dgm:t>
    </dgm:pt>
    <dgm:pt modelId="{C66F66B6-1577-43FD-8146-7E49EB910C98}" type="pres">
      <dgm:prSet presAssocID="{502C8ADA-5A48-40EB-8352-24BD51845323}" presName="line4" presStyleLbl="callout" presStyleIdx="6" presStyleCnt="8"/>
      <dgm:spPr/>
    </dgm:pt>
    <dgm:pt modelId="{24D300CA-ADB7-4F6C-9EDA-B886464EBE89}" type="pres">
      <dgm:prSet presAssocID="{502C8ADA-5A48-40EB-8352-24BD51845323}" presName="d4" presStyleLbl="callout" presStyleIdx="7" presStyleCnt="8"/>
      <dgm:spPr/>
    </dgm:pt>
  </dgm:ptLst>
  <dgm:cxnLst>
    <dgm:cxn modelId="{C0855BE4-C49E-4A6E-B783-E483B1D4BB90}" srcId="{3BCA4CFD-7140-4135-9955-0A8C388DB3BF}" destId="{C1461257-2258-443B-BCB8-E215817A54C6}" srcOrd="0" destOrd="0" parTransId="{C9F1E97E-A8C8-44E6-86CC-1E106BA87841}" sibTransId="{4A90A38A-E83E-45A3-9AF7-28E00E3B8C49}"/>
    <dgm:cxn modelId="{78C2EAF9-D113-4660-9C3B-BD30F3E2E6EB}" srcId="{3BCA4CFD-7140-4135-9955-0A8C388DB3BF}" destId="{990F5E8B-CCDA-45F7-8C82-7B06CB9B0D9C}" srcOrd="1" destOrd="0" parTransId="{2D8DCFAD-D592-4874-AA9E-57BFCE3D302A}" sibTransId="{0CA98A4A-C297-4F8D-BA4F-95A90323B33A}"/>
    <dgm:cxn modelId="{74C7CE87-69D2-4188-8847-585E43CE633F}" type="presOf" srcId="{502C8ADA-5A48-40EB-8352-24BD51845323}" destId="{91D3430F-8314-43CD-9BB9-6C0DA8074B97}" srcOrd="0" destOrd="0" presId="urn:microsoft.com/office/officeart/2005/8/layout/target1"/>
    <dgm:cxn modelId="{A733FB3C-8677-4688-BA2F-FD1B9AC1A89C}" type="presOf" srcId="{990F5E8B-CCDA-45F7-8C82-7B06CB9B0D9C}" destId="{093537BD-7AF9-4229-8B1B-3E003395DBF7}" srcOrd="0" destOrd="0" presId="urn:microsoft.com/office/officeart/2005/8/layout/target1"/>
    <dgm:cxn modelId="{091F63F8-06E3-4027-AD97-5AE4CD95B9BA}" srcId="{3BCA4CFD-7140-4135-9955-0A8C388DB3BF}" destId="{6C9504E3-9408-4699-B83A-139862709E24}" srcOrd="2" destOrd="0" parTransId="{1F2686BB-F5D3-41C8-8503-87A1BB18665A}" sibTransId="{C8B9BB9E-6998-4ECC-A4F3-4AB131735EFC}"/>
    <dgm:cxn modelId="{9AA06872-4DE8-4970-9A3D-E75633D3DC4A}" srcId="{3BCA4CFD-7140-4135-9955-0A8C388DB3BF}" destId="{502C8ADA-5A48-40EB-8352-24BD51845323}" srcOrd="3" destOrd="0" parTransId="{B1ECAE0E-AC0B-49DB-A50F-43290BAA3593}" sibTransId="{AEF7534D-F349-4A11-90CC-4572FC5E9AB6}"/>
    <dgm:cxn modelId="{6F943ADD-E101-46E1-9232-14381FC93A12}" type="presOf" srcId="{C1461257-2258-443B-BCB8-E215817A54C6}" destId="{E1A023B9-11D6-48D1-A4A9-EE5AD809E3D5}" srcOrd="0" destOrd="0" presId="urn:microsoft.com/office/officeart/2005/8/layout/target1"/>
    <dgm:cxn modelId="{81DE784B-2D6A-4601-A643-DEEA75B9D0A9}" type="presOf" srcId="{6C9504E3-9408-4699-B83A-139862709E24}" destId="{3BA31598-CA0B-42A2-B9EE-95AA6320953B}" srcOrd="0" destOrd="0" presId="urn:microsoft.com/office/officeart/2005/8/layout/target1"/>
    <dgm:cxn modelId="{A0C71272-84AC-40F7-8448-CC3154BDE275}" type="presOf" srcId="{3BCA4CFD-7140-4135-9955-0A8C388DB3BF}" destId="{78F0713A-7D63-4191-9374-D859876D1603}" srcOrd="0" destOrd="0" presId="urn:microsoft.com/office/officeart/2005/8/layout/target1"/>
    <dgm:cxn modelId="{9841CE74-A950-4ABF-AB6E-DEAB825E3EAF}" type="presParOf" srcId="{78F0713A-7D63-4191-9374-D859876D1603}" destId="{02AC5BD7-59F7-40CD-B18A-A64C545D294E}" srcOrd="0" destOrd="0" presId="urn:microsoft.com/office/officeart/2005/8/layout/target1"/>
    <dgm:cxn modelId="{15408E4D-8A54-4520-A91D-705B7D894815}" type="presParOf" srcId="{78F0713A-7D63-4191-9374-D859876D1603}" destId="{E1A023B9-11D6-48D1-A4A9-EE5AD809E3D5}" srcOrd="1" destOrd="0" presId="urn:microsoft.com/office/officeart/2005/8/layout/target1"/>
    <dgm:cxn modelId="{D8E20814-8BC5-49E2-9D39-B33886459099}" type="presParOf" srcId="{78F0713A-7D63-4191-9374-D859876D1603}" destId="{E959AE45-08F0-4414-895D-EA749FFDD340}" srcOrd="2" destOrd="0" presId="urn:microsoft.com/office/officeart/2005/8/layout/target1"/>
    <dgm:cxn modelId="{648ABD26-E9EB-405D-91E8-46DCA303CE3F}" type="presParOf" srcId="{78F0713A-7D63-4191-9374-D859876D1603}" destId="{42EA8A08-C85C-40A5-A913-B28A706ABC50}" srcOrd="3" destOrd="0" presId="urn:microsoft.com/office/officeart/2005/8/layout/target1"/>
    <dgm:cxn modelId="{E249F129-E1C9-4AE9-A3CA-05DC35557104}" type="presParOf" srcId="{78F0713A-7D63-4191-9374-D859876D1603}" destId="{60200A27-DE8C-4C00-8B4A-7CC257DDC0C7}" srcOrd="4" destOrd="0" presId="urn:microsoft.com/office/officeart/2005/8/layout/target1"/>
    <dgm:cxn modelId="{97E8A183-25D8-47AE-A45F-01CFF77D49C9}" type="presParOf" srcId="{78F0713A-7D63-4191-9374-D859876D1603}" destId="{093537BD-7AF9-4229-8B1B-3E003395DBF7}" srcOrd="5" destOrd="0" presId="urn:microsoft.com/office/officeart/2005/8/layout/target1"/>
    <dgm:cxn modelId="{D240B541-2C00-4178-B3B9-8EB9CC441767}" type="presParOf" srcId="{78F0713A-7D63-4191-9374-D859876D1603}" destId="{25CF4A04-8EA4-4B8D-A089-261C3070228C}" srcOrd="6" destOrd="0" presId="urn:microsoft.com/office/officeart/2005/8/layout/target1"/>
    <dgm:cxn modelId="{453B9886-906C-468A-8BD1-C2DD21D6DB64}" type="presParOf" srcId="{78F0713A-7D63-4191-9374-D859876D1603}" destId="{FCEC375A-FA0D-43C5-94D5-644E1D35955F}" srcOrd="7" destOrd="0" presId="urn:microsoft.com/office/officeart/2005/8/layout/target1"/>
    <dgm:cxn modelId="{5CAD7402-B1A4-494F-8ECA-8760D4738FA3}" type="presParOf" srcId="{78F0713A-7D63-4191-9374-D859876D1603}" destId="{CE163E70-56C2-45E8-A824-0437A33D4B00}" srcOrd="8" destOrd="0" presId="urn:microsoft.com/office/officeart/2005/8/layout/target1"/>
    <dgm:cxn modelId="{13470FF7-AE61-4792-AC1D-484C77FF4FAF}" type="presParOf" srcId="{78F0713A-7D63-4191-9374-D859876D1603}" destId="{3BA31598-CA0B-42A2-B9EE-95AA6320953B}" srcOrd="9" destOrd="0" presId="urn:microsoft.com/office/officeart/2005/8/layout/target1"/>
    <dgm:cxn modelId="{7362618D-C91F-46B0-9589-460C93957B07}" type="presParOf" srcId="{78F0713A-7D63-4191-9374-D859876D1603}" destId="{2FA5261F-A549-41D6-9CF9-EF3A009F8AAF}" srcOrd="10" destOrd="0" presId="urn:microsoft.com/office/officeart/2005/8/layout/target1"/>
    <dgm:cxn modelId="{B88F239F-CD9E-49D1-A4A1-29C39FBCE0E0}" type="presParOf" srcId="{78F0713A-7D63-4191-9374-D859876D1603}" destId="{AA05BF13-CA9D-4CB4-86CE-32A09EE8FEE6}" srcOrd="11" destOrd="0" presId="urn:microsoft.com/office/officeart/2005/8/layout/target1"/>
    <dgm:cxn modelId="{BFA39C38-5CFD-4646-A280-6FF221092B6B}" type="presParOf" srcId="{78F0713A-7D63-4191-9374-D859876D1603}" destId="{C3867052-B30B-49F9-AC0B-083CE706F66D}" srcOrd="12" destOrd="0" presId="urn:microsoft.com/office/officeart/2005/8/layout/target1"/>
    <dgm:cxn modelId="{EBEE9484-5CAE-4C12-A421-6EDAB94C8EC5}" type="presParOf" srcId="{78F0713A-7D63-4191-9374-D859876D1603}" destId="{91D3430F-8314-43CD-9BB9-6C0DA8074B97}" srcOrd="13" destOrd="0" presId="urn:microsoft.com/office/officeart/2005/8/layout/target1"/>
    <dgm:cxn modelId="{F06A8DF9-406E-40DB-A015-76E709494FA7}" type="presParOf" srcId="{78F0713A-7D63-4191-9374-D859876D1603}" destId="{C66F66B6-1577-43FD-8146-7E49EB910C98}" srcOrd="14" destOrd="0" presId="urn:microsoft.com/office/officeart/2005/8/layout/target1"/>
    <dgm:cxn modelId="{3A99C434-83B9-4A3A-AFDC-A9D9E0301205}" type="presParOf" srcId="{78F0713A-7D63-4191-9374-D859876D1603}" destId="{24D300CA-ADB7-4F6C-9EDA-B886464EBE89}" srcOrd="15" destOrd="0" presId="urn:microsoft.com/office/officeart/2005/8/layout/target1"/>
  </dgm:cxnLst>
  <dgm:bg/>
  <dgm:whole/>
</dgm:dataModel>
</file>

<file path=ppt/diagrams/layout1.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232BAC-61F3-44E4-B85E-B4327F8D8A3B}" type="datetimeFigureOut">
              <a:rPr lang="en-US" smtClean="0"/>
              <a:pPr/>
              <a:t>2/13/2012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F5C191-BAE8-4E59-B2F0-C26E1BE7266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3D5B60A-4927-42DB-900E-BAD0F0BB0AA5}" type="slidenum">
              <a:rPr lang="en-US" smtClean="0"/>
              <a:pPr/>
              <a:t>4</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F5C191-BAE8-4E59-B2F0-C26E1BE72662}" type="slidenum">
              <a:rPr lang="en-US" smtClean="0"/>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a:t>
            </a:r>
            <a:r>
              <a:rPr lang="en-US" baseline="0" dirty="0" smtClean="0"/>
              <a:t> these natural forces play the same role as the others, it accelerates something that is sensitive to it.</a:t>
            </a:r>
            <a:endParaRPr lang="en-US" dirty="0"/>
          </a:p>
        </p:txBody>
      </p:sp>
      <p:sp>
        <p:nvSpPr>
          <p:cNvPr id="4" name="Slide Number Placeholder 3"/>
          <p:cNvSpPr>
            <a:spLocks noGrp="1"/>
          </p:cNvSpPr>
          <p:nvPr>
            <p:ph type="sldNum" sz="quarter" idx="10"/>
          </p:nvPr>
        </p:nvSpPr>
        <p:spPr/>
        <p:txBody>
          <a:bodyPr/>
          <a:lstStyle/>
          <a:p>
            <a:fld id="{40F5C191-BAE8-4E59-B2F0-C26E1BE7266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77CCDACE-6518-4B5A-A1D0-92BE8E5FE6C6}" type="datetimeFigureOut">
              <a:rPr lang="en-US" smtClean="0"/>
              <a:pPr/>
              <a:t>2/13/2012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0C04487F-D8CB-41F9-B7F9-D21E013226AF}"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CCDACE-6518-4B5A-A1D0-92BE8E5FE6C6}" type="datetimeFigureOut">
              <a:rPr lang="en-US" smtClean="0"/>
              <a:pPr/>
              <a:t>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04487F-D8CB-41F9-B7F9-D21E013226A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CCDACE-6518-4B5A-A1D0-92BE8E5FE6C6}" type="datetimeFigureOut">
              <a:rPr lang="en-US" smtClean="0"/>
              <a:pPr/>
              <a:t>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04487F-D8CB-41F9-B7F9-D21E013226A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CCDACE-6518-4B5A-A1D0-92BE8E5FE6C6}" type="datetimeFigureOut">
              <a:rPr lang="en-US" smtClean="0"/>
              <a:pPr/>
              <a:t>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04487F-D8CB-41F9-B7F9-D21E013226A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7CCDACE-6518-4B5A-A1D0-92BE8E5FE6C6}" type="datetimeFigureOut">
              <a:rPr lang="en-US" smtClean="0"/>
              <a:pPr/>
              <a:t>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0C04487F-D8CB-41F9-B7F9-D21E013226A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7CCDACE-6518-4B5A-A1D0-92BE8E5FE6C6}" type="datetimeFigureOut">
              <a:rPr lang="en-US" smtClean="0"/>
              <a:pPr/>
              <a:t>2/13/2012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04487F-D8CB-41F9-B7F9-D21E013226A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7CCDACE-6518-4B5A-A1D0-92BE8E5FE6C6}" type="datetimeFigureOut">
              <a:rPr lang="en-US" smtClean="0"/>
              <a:pPr/>
              <a:t>2/13/2012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04487F-D8CB-41F9-B7F9-D21E013226A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7CCDACE-6518-4B5A-A1D0-92BE8E5FE6C6}" type="datetimeFigureOut">
              <a:rPr lang="en-US" smtClean="0"/>
              <a:pPr/>
              <a:t>2/13/2012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04487F-D8CB-41F9-B7F9-D21E013226A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CCDACE-6518-4B5A-A1D0-92BE8E5FE6C6}" type="datetimeFigureOut">
              <a:rPr lang="en-US" smtClean="0"/>
              <a:pPr/>
              <a:t>2/13/2012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04487F-D8CB-41F9-B7F9-D21E013226A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7CCDACE-6518-4B5A-A1D0-92BE8E5FE6C6}" type="datetimeFigureOut">
              <a:rPr lang="en-US" smtClean="0"/>
              <a:pPr/>
              <a:t>2/13/2012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04487F-D8CB-41F9-B7F9-D21E013226A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atin typeface="Agency FB" pitchFamily="34" charset="0"/>
              </a:defRPr>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7CCDACE-6518-4B5A-A1D0-92BE8E5FE6C6}" type="datetimeFigureOut">
              <a:rPr lang="en-US" smtClean="0"/>
              <a:pPr/>
              <a:t>2/13/2012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04487F-D8CB-41F9-B7F9-D21E013226A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latin typeface="Agency FB" pitchFamily="34" charset="0"/>
              </a:defRPr>
            </a:lvl1pPr>
          </a:lstStyle>
          <a:p>
            <a:fld id="{77CCDACE-6518-4B5A-A1D0-92BE8E5FE6C6}" type="datetimeFigureOut">
              <a:rPr lang="en-US" smtClean="0"/>
              <a:pPr/>
              <a:t>2/13/2012</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latin typeface="Agency FB" pitchFamily="34" charset="0"/>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latin typeface="Agency FB" pitchFamily="34" charset="0"/>
              </a:defRPr>
            </a:lvl1pPr>
          </a:lstStyle>
          <a:p>
            <a:fld id="{0C04487F-D8CB-41F9-B7F9-D21E013226AF}"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Agency FB" pitchFamily="34" charset="0"/>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Agency FB" pitchFamily="34" charset="0"/>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Agency FB" pitchFamily="34" charset="0"/>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Agency FB" pitchFamily="34" charset="0"/>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Agency FB" pitchFamily="34" charset="0"/>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openxmlformats.org/officeDocument/2006/relationships/image" Target="../media/image5.gif"/><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ciencepark.etacude.com/particle/forces2.php" TargetMode="External"/><Relationship Id="rId4" Type="http://schemas.openxmlformats.org/officeDocument/2006/relationships/image" Target="../media/image7.wmf"/></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imagine.gsfc.nasa.gov/docs/dict_jp.html"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1920x1200_Wintertime.jpg"/>
          <p:cNvPicPr>
            <a:picLocks noChangeAspect="1"/>
          </p:cNvPicPr>
          <p:nvPr/>
        </p:nvPicPr>
        <p:blipFill>
          <a:blip r:embed="rId2"/>
          <a:stretch>
            <a:fillRect/>
          </a:stretch>
        </p:blipFill>
        <p:spPr>
          <a:xfrm>
            <a:off x="0" y="0"/>
            <a:ext cx="9144000" cy="6858000"/>
          </a:xfrm>
          <a:prstGeom prst="rect">
            <a:avLst/>
          </a:prstGeom>
        </p:spPr>
      </p:pic>
      <p:sp>
        <p:nvSpPr>
          <p:cNvPr id="5" name="Title 4"/>
          <p:cNvSpPr>
            <a:spLocks noGrp="1"/>
          </p:cNvSpPr>
          <p:nvPr>
            <p:ph type="ctrTitle"/>
          </p:nvPr>
        </p:nvSpPr>
        <p:spPr>
          <a:xfrm>
            <a:off x="914400" y="1752600"/>
            <a:ext cx="7689056" cy="1524000"/>
          </a:xfrm>
          <a:solidFill>
            <a:schemeClr val="accent4">
              <a:lumMod val="60000"/>
              <a:lumOff val="40000"/>
            </a:schemeClr>
          </a:solidFill>
          <a:ln>
            <a:solidFill>
              <a:schemeClr val="accent1"/>
            </a:solidFill>
          </a:ln>
        </p:spPr>
        <p:style>
          <a:lnRef idx="3">
            <a:schemeClr val="lt1"/>
          </a:lnRef>
          <a:fillRef idx="1">
            <a:schemeClr val="accent4"/>
          </a:fillRef>
          <a:effectRef idx="1">
            <a:schemeClr val="accent4"/>
          </a:effectRef>
          <a:fontRef idx="minor">
            <a:schemeClr val="lt1"/>
          </a:fontRef>
        </p:style>
        <p:txBody>
          <a:bodyPr>
            <a:normAutofit/>
          </a:bodyPr>
          <a:lstStyle/>
          <a:p>
            <a:r>
              <a:rPr lang="en-US" dirty="0" smtClean="0">
                <a:solidFill>
                  <a:schemeClr val="bg1"/>
                </a:solidFill>
                <a:latin typeface="Snap ITC" pitchFamily="82" charset="0"/>
              </a:rPr>
              <a:t>FOUR BASIC FORCES IN NATURE</a:t>
            </a:r>
            <a:endParaRPr lang="en-US" dirty="0">
              <a:solidFill>
                <a:schemeClr val="bg1"/>
              </a:solidFill>
              <a:latin typeface="Snap ITC"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6"/>
                                        </p:tgtEl>
                                      </p:cBhvr>
                                    </p:animEffect>
                                    <p:animScale>
                                      <p:cBhvr>
                                        <p:cTn id="7" dur="250" autoRev="1" fill="hold"/>
                                        <p:tgtEl>
                                          <p:spTgt spid="6"/>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1920x1440_Super_Dodge_Challenger.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noAutofit/>
          </a:bodyPr>
          <a:lstStyle/>
          <a:p>
            <a:r>
              <a:rPr lang="en-US" sz="8800" dirty="0" smtClean="0">
                <a:solidFill>
                  <a:schemeClr val="bg1"/>
                </a:solidFill>
                <a:latin typeface="Bradley Hand ITC" pitchFamily="66" charset="0"/>
              </a:rPr>
              <a:t>FORCE</a:t>
            </a:r>
            <a:endParaRPr lang="en-US" sz="8800" dirty="0">
              <a:solidFill>
                <a:schemeClr val="bg1"/>
              </a:solidFill>
              <a:latin typeface="Bradley Hand ITC" pitchFamily="66" charset="0"/>
            </a:endParaRPr>
          </a:p>
        </p:txBody>
      </p:sp>
      <p:sp>
        <p:nvSpPr>
          <p:cNvPr id="5" name="Content Placeholder 4"/>
          <p:cNvSpPr>
            <a:spLocks noGrp="1"/>
          </p:cNvSpPr>
          <p:nvPr>
            <p:ph idx="1"/>
          </p:nvPr>
        </p:nvSpPr>
        <p:spPr>
          <a:xfrm>
            <a:off x="457200" y="1600200"/>
            <a:ext cx="7924800" cy="4724400"/>
          </a:xfrm>
        </p:spPr>
        <p:txBody>
          <a:bodyPr/>
          <a:lstStyle/>
          <a:p>
            <a:pPr lvl="8" algn="ctr">
              <a:buNone/>
            </a:pPr>
            <a:r>
              <a:rPr lang="en-US" sz="2600" dirty="0" smtClean="0">
                <a:solidFill>
                  <a:srgbClr val="FF0000"/>
                </a:solidFill>
                <a:latin typeface="Snap ITC" pitchFamily="82" charset="0"/>
              </a:rPr>
              <a:t>For an object to move, force is needed.</a:t>
            </a:r>
          </a:p>
          <a:p>
            <a:pPr algn="ctr"/>
            <a:r>
              <a:rPr lang="en-US" sz="4000" dirty="0" smtClean="0">
                <a:solidFill>
                  <a:srgbClr val="FF0000"/>
                </a:solidFill>
                <a:latin typeface="Snap ITC" pitchFamily="82" charset="0"/>
              </a:rPr>
              <a:t>It is simply defined as a push or pull.</a:t>
            </a:r>
          </a:p>
          <a:p>
            <a:pPr algn="ctr"/>
            <a:r>
              <a:rPr lang="en-US" sz="4000" dirty="0" smtClean="0">
                <a:solidFill>
                  <a:srgbClr val="FF0000"/>
                </a:solidFill>
                <a:latin typeface="Snap ITC" pitchFamily="82" charset="0"/>
              </a:rPr>
              <a:t>More so, it gives energy to an object.</a:t>
            </a:r>
          </a:p>
          <a:p>
            <a:endParaRPr lang="en-US" dirty="0" smtClean="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3000" fill="hold"/>
                                        <p:tgtEl>
                                          <p:spTgt spid="5">
                                            <p:txEl>
                                              <p:pRg st="0" end="0"/>
                                            </p:txEl>
                                          </p:spTgt>
                                        </p:tgtEl>
                                        <p:attrNameLst>
                                          <p:attrName>ppt_w</p:attrName>
                                        </p:attrNameLst>
                                      </p:cBhvr>
                                      <p:tavLst>
                                        <p:tav tm="0">
                                          <p:val>
                                            <p:strVal val="#ppt_w*0.70"/>
                                          </p:val>
                                        </p:tav>
                                        <p:tav tm="100000">
                                          <p:val>
                                            <p:strVal val="#ppt_w"/>
                                          </p:val>
                                        </p:tav>
                                      </p:tavLst>
                                    </p:anim>
                                    <p:anim calcmode="lin" valueType="num">
                                      <p:cBhvr>
                                        <p:cTn id="8" dur="3000" fill="hold"/>
                                        <p:tgtEl>
                                          <p:spTgt spid="5">
                                            <p:txEl>
                                              <p:pRg st="0" end="0"/>
                                            </p:txEl>
                                          </p:spTgt>
                                        </p:tgtEl>
                                        <p:attrNameLst>
                                          <p:attrName>ppt_h</p:attrName>
                                        </p:attrNameLst>
                                      </p:cBhvr>
                                      <p:tavLst>
                                        <p:tav tm="0">
                                          <p:val>
                                            <p:strVal val="#ppt_h"/>
                                          </p:val>
                                        </p:tav>
                                        <p:tav tm="100000">
                                          <p:val>
                                            <p:strVal val="#ppt_h"/>
                                          </p:val>
                                        </p:tav>
                                      </p:tavLst>
                                    </p:anim>
                                    <p:animEffect transition="in" filter="fade">
                                      <p:cBhvr>
                                        <p:cTn id="9" dur="3000"/>
                                        <p:tgtEl>
                                          <p:spTgt spid="5">
                                            <p:txEl>
                                              <p:pRg st="0" end="0"/>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 calcmode="lin" valueType="num">
                                      <p:cBhvr>
                                        <p:cTn id="12" dur="3000" fill="hold"/>
                                        <p:tgtEl>
                                          <p:spTgt spid="5">
                                            <p:txEl>
                                              <p:pRg st="1" end="1"/>
                                            </p:txEl>
                                          </p:spTgt>
                                        </p:tgtEl>
                                        <p:attrNameLst>
                                          <p:attrName>ppt_w</p:attrName>
                                        </p:attrNameLst>
                                      </p:cBhvr>
                                      <p:tavLst>
                                        <p:tav tm="0">
                                          <p:val>
                                            <p:strVal val="#ppt_w*0.70"/>
                                          </p:val>
                                        </p:tav>
                                        <p:tav tm="100000">
                                          <p:val>
                                            <p:strVal val="#ppt_w"/>
                                          </p:val>
                                        </p:tav>
                                      </p:tavLst>
                                    </p:anim>
                                    <p:anim calcmode="lin" valueType="num">
                                      <p:cBhvr>
                                        <p:cTn id="13" dur="3000" fill="hold"/>
                                        <p:tgtEl>
                                          <p:spTgt spid="5">
                                            <p:txEl>
                                              <p:pRg st="1" end="1"/>
                                            </p:txEl>
                                          </p:spTgt>
                                        </p:tgtEl>
                                        <p:attrNameLst>
                                          <p:attrName>ppt_h</p:attrName>
                                        </p:attrNameLst>
                                      </p:cBhvr>
                                      <p:tavLst>
                                        <p:tav tm="0">
                                          <p:val>
                                            <p:strVal val="#ppt_h"/>
                                          </p:val>
                                        </p:tav>
                                        <p:tav tm="100000">
                                          <p:val>
                                            <p:strVal val="#ppt_h"/>
                                          </p:val>
                                        </p:tav>
                                      </p:tavLst>
                                    </p:anim>
                                    <p:animEffect transition="in" filter="fade">
                                      <p:cBhvr>
                                        <p:cTn id="14" dur="3000"/>
                                        <p:tgtEl>
                                          <p:spTgt spid="5">
                                            <p:txEl>
                                              <p:pRg st="1" end="1"/>
                                            </p:txEl>
                                          </p:spTgt>
                                        </p:tgtEl>
                                      </p:cBhvr>
                                    </p:animEffect>
                                  </p:childTnLst>
                                </p:cTn>
                              </p:par>
                              <p:par>
                                <p:cTn id="15" presetID="55" presetClass="entr" presetSubtype="0"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 calcmode="lin" valueType="num">
                                      <p:cBhvr>
                                        <p:cTn id="17" dur="3000" fill="hold"/>
                                        <p:tgtEl>
                                          <p:spTgt spid="5">
                                            <p:txEl>
                                              <p:pRg st="2" end="2"/>
                                            </p:txEl>
                                          </p:spTgt>
                                        </p:tgtEl>
                                        <p:attrNameLst>
                                          <p:attrName>ppt_w</p:attrName>
                                        </p:attrNameLst>
                                      </p:cBhvr>
                                      <p:tavLst>
                                        <p:tav tm="0">
                                          <p:val>
                                            <p:strVal val="#ppt_w*0.70"/>
                                          </p:val>
                                        </p:tav>
                                        <p:tav tm="100000">
                                          <p:val>
                                            <p:strVal val="#ppt_w"/>
                                          </p:val>
                                        </p:tav>
                                      </p:tavLst>
                                    </p:anim>
                                    <p:anim calcmode="lin" valueType="num">
                                      <p:cBhvr>
                                        <p:cTn id="18" dur="3000" fill="hold"/>
                                        <p:tgtEl>
                                          <p:spTgt spid="5">
                                            <p:txEl>
                                              <p:pRg st="2" end="2"/>
                                            </p:txEl>
                                          </p:spTgt>
                                        </p:tgtEl>
                                        <p:attrNameLst>
                                          <p:attrName>ppt_h</p:attrName>
                                        </p:attrNameLst>
                                      </p:cBhvr>
                                      <p:tavLst>
                                        <p:tav tm="0">
                                          <p:val>
                                            <p:strVal val="#ppt_h"/>
                                          </p:val>
                                        </p:tav>
                                        <p:tav tm="100000">
                                          <p:val>
                                            <p:strVal val="#ppt_h"/>
                                          </p:val>
                                        </p:tav>
                                      </p:tavLst>
                                    </p:anim>
                                    <p:animEffect transition="in" filter="fade">
                                      <p:cBhvr>
                                        <p:cTn id="19" dur="30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1524000" y="1397000"/>
          <a:ext cx="6781800" cy="5232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The Four Fundamental Forces"/>
          <p:cNvPicPr/>
          <p:nvPr/>
        </p:nvPicPr>
        <p:blipFill>
          <a:blip r:embed="rId6"/>
          <a:srcRect/>
          <a:stretch>
            <a:fillRect/>
          </a:stretch>
        </p:blipFill>
        <p:spPr bwMode="auto">
          <a:xfrm>
            <a:off x="2743201" y="533401"/>
            <a:ext cx="3985260" cy="6007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pic>
        <p:nvPicPr>
          <p:cNvPr id="1026" name="Picture 2" descr="C:\Program Files\Microsoft Office\MEDIA\CAGCAT10\j0215086.wmf"/>
          <p:cNvPicPr>
            <a:picLocks noChangeAspect="1" noChangeArrowheads="1"/>
          </p:cNvPicPr>
          <p:nvPr/>
        </p:nvPicPr>
        <p:blipFill>
          <a:blip r:embed="rId4"/>
          <a:srcRect/>
          <a:stretch>
            <a:fillRect/>
          </a:stretch>
        </p:blipFill>
        <p:spPr bwMode="auto">
          <a:xfrm>
            <a:off x="914400" y="2129073"/>
            <a:ext cx="7696200" cy="3814527"/>
          </a:xfrm>
          <a:prstGeom prst="rect">
            <a:avLst/>
          </a:prstGeom>
          <a:ln>
            <a:solidFill>
              <a:schemeClr val="accent1">
                <a:lumMod val="60000"/>
                <a:lumOff val="40000"/>
              </a:schemeClr>
            </a:solidFill>
          </a:ln>
          <a:effectLst>
            <a:glow rad="139700">
              <a:schemeClr val="accent5">
                <a:satMod val="175000"/>
                <a:alpha val="40000"/>
              </a:schemeClr>
            </a:glow>
            <a:outerShdw blurRad="50800" dist="50800" dir="5400000" algn="ctr" rotWithShape="0">
              <a:schemeClr val="accent1">
                <a:lumMod val="60000"/>
                <a:lumOff val="40000"/>
              </a:schemeClr>
            </a:outerShdw>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2" name="Title 1"/>
          <p:cNvSpPr>
            <a:spLocks noGrp="1"/>
          </p:cNvSpPr>
          <p:nvPr>
            <p:ph type="title"/>
          </p:nvPr>
        </p:nvSpPr>
        <p:spPr>
          <a:solidFill>
            <a:schemeClr val="accent1">
              <a:lumMod val="60000"/>
              <a:lumOff val="40000"/>
            </a:schemeClr>
          </a:solidFill>
        </p:spPr>
        <p:style>
          <a:lnRef idx="1">
            <a:schemeClr val="accent6"/>
          </a:lnRef>
          <a:fillRef idx="2">
            <a:schemeClr val="accent6"/>
          </a:fillRef>
          <a:effectRef idx="1">
            <a:schemeClr val="accent6"/>
          </a:effectRef>
          <a:fontRef idx="minor">
            <a:schemeClr val="dk1"/>
          </a:fontRef>
        </p:style>
        <p:txBody>
          <a:bodyPr>
            <a:normAutofit fontScale="90000"/>
          </a:bodyPr>
          <a:lstStyle/>
          <a:p>
            <a:r>
              <a:rPr lang="en-US" b="1" dirty="0">
                <a:solidFill>
                  <a:srgbClr val="FF0000"/>
                </a:solidFill>
                <a:latin typeface="Agency FB" pitchFamily="34" charset="0"/>
              </a:rPr>
              <a:t> </a:t>
            </a:r>
            <a:r>
              <a:rPr lang="en-US" sz="4000" b="1" dirty="0">
                <a:solidFill>
                  <a:schemeClr val="bg1"/>
                </a:solidFill>
                <a:latin typeface="Agency FB" pitchFamily="34" charset="0"/>
              </a:rPr>
              <a:t>Particle Physics - Forces, 1 of 2</a:t>
            </a:r>
            <a:r>
              <a:rPr lang="en-US" b="1" dirty="0">
                <a:solidFill>
                  <a:schemeClr val="bg1"/>
                </a:solidFill>
                <a:latin typeface="Agency FB" pitchFamily="34" charset="0"/>
              </a:rPr>
              <a:t> </a:t>
            </a:r>
            <a:r>
              <a:rPr lang="en-US" b="1" dirty="0">
                <a:solidFill>
                  <a:schemeClr val="bg1"/>
                </a:solidFill>
                <a:latin typeface="Agency FB" pitchFamily="34" charset="0"/>
                <a:hlinkClick r:id="rId5"/>
              </a:rPr>
              <a:t> </a:t>
            </a:r>
            <a:r>
              <a:rPr lang="en-US" dirty="0">
                <a:solidFill>
                  <a:srgbClr val="FF0000"/>
                </a:solidFill>
                <a:latin typeface="Agency FB" pitchFamily="34" charset="0"/>
              </a:rPr>
              <a:t/>
            </a:r>
            <a:br>
              <a:rPr lang="en-US" dirty="0">
                <a:solidFill>
                  <a:srgbClr val="FF0000"/>
                </a:solidFill>
                <a:latin typeface="Agency FB" pitchFamily="34" charset="0"/>
              </a:rPr>
            </a:br>
            <a:endParaRPr lang="en-US" dirty="0">
              <a:solidFill>
                <a:srgbClr val="FF0000"/>
              </a:solidFill>
              <a:latin typeface="Agency FB" pitchFamily="34" charset="0"/>
            </a:endParaRPr>
          </a:p>
        </p:txBody>
      </p:sp>
      <p:sp>
        <p:nvSpPr>
          <p:cNvPr id="3" name="Content Placeholder 2"/>
          <p:cNvSpPr>
            <a:spLocks noGrp="1"/>
          </p:cNvSpPr>
          <p:nvPr>
            <p:ph idx="1"/>
          </p:nvPr>
        </p:nvSpPr>
        <p:spPr/>
        <p:txBody>
          <a:bodyPr>
            <a:normAutofit/>
          </a:bodyPr>
          <a:lstStyle/>
          <a:p>
            <a:r>
              <a:rPr lang="en-US" dirty="0">
                <a:solidFill>
                  <a:schemeClr val="bg1"/>
                </a:solidFill>
              </a:rPr>
              <a:t>In chemistry, the reason we could study how materials behave is because they exist, holding together by some kind of forces.</a:t>
            </a:r>
            <a:br>
              <a:rPr lang="en-US" dirty="0">
                <a:solidFill>
                  <a:schemeClr val="bg1"/>
                </a:solidFill>
              </a:rPr>
            </a:br>
            <a:r>
              <a:rPr lang="en-US" dirty="0">
                <a:solidFill>
                  <a:schemeClr val="bg1"/>
                </a:solidFill>
              </a:rPr>
              <a:t/>
            </a:r>
            <a:br>
              <a:rPr lang="en-US" dirty="0">
                <a:solidFill>
                  <a:schemeClr val="bg1"/>
                </a:solidFill>
              </a:rPr>
            </a:br>
            <a:r>
              <a:rPr lang="en-US" dirty="0">
                <a:solidFill>
                  <a:schemeClr val="bg1"/>
                </a:solidFill>
              </a:rPr>
              <a:t>In fact all known forces (or interactions) in the universe can be grouped into four basic types. Below lists these forces in the order of </a:t>
            </a:r>
            <a:r>
              <a:rPr lang="en-US" b="1" dirty="0">
                <a:solidFill>
                  <a:schemeClr val="bg1"/>
                </a:solidFill>
              </a:rPr>
              <a:t>decreasing</a:t>
            </a:r>
            <a:r>
              <a:rPr lang="en-US" dirty="0">
                <a:solidFill>
                  <a:schemeClr val="bg1"/>
                </a:solidFill>
              </a:rPr>
              <a:t> strength</a:t>
            </a:r>
            <a:r>
              <a:rPr lang="en-US" dirty="0" smtClean="0">
                <a:solidFill>
                  <a:schemeClr val="bg1"/>
                </a:solidFill>
              </a:rPr>
              <a:t>.</a:t>
            </a:r>
          </a:p>
          <a:p>
            <a:endParaRPr lang="en-US" dirty="0" smtClean="0"/>
          </a:p>
          <a:p>
            <a:endParaRPr lang="en-US" dirty="0" smtClean="0"/>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5" name="Picture 4" descr="1920x1200_Washington_Monument.jpg"/>
          <p:cNvPicPr>
            <a:picLocks noChangeAspect="1"/>
          </p:cNvPicPr>
          <p:nvPr/>
        </p:nvPicPr>
        <p:blipFill>
          <a:blip r:embed="rId3">
            <a:duotone>
              <a:schemeClr val="accent6">
                <a:shade val="45000"/>
                <a:satMod val="135000"/>
              </a:schemeClr>
              <a:prstClr val="white"/>
            </a:duotone>
          </a:blip>
          <a:stretch>
            <a:fillRect/>
          </a:stretch>
        </p:blipFill>
        <p:spPr>
          <a:xfrm>
            <a:off x="-1" y="0"/>
            <a:ext cx="9144001" cy="6858000"/>
          </a:xfrm>
          <a:prstGeom prst="rect">
            <a:avLst/>
          </a:prstGeom>
        </p:spPr>
      </p:pic>
      <p:sp>
        <p:nvSpPr>
          <p:cNvPr id="3" name="Content Placeholder 2"/>
          <p:cNvSpPr>
            <a:spLocks noGrp="1"/>
          </p:cNvSpPr>
          <p:nvPr>
            <p:ph idx="4294967295"/>
          </p:nvPr>
        </p:nvSpPr>
        <p:spPr>
          <a:xfrm>
            <a:off x="0" y="1447800"/>
            <a:ext cx="8229600" cy="4708525"/>
          </a:xfrm>
        </p:spPr>
        <p:txBody>
          <a:bodyPr>
            <a:normAutofit lnSpcReduction="10000"/>
          </a:bodyPr>
          <a:lstStyle/>
          <a:p>
            <a:r>
              <a:rPr kumimoji="0" lang="en-US" kern="1200" dirty="0" smtClean="0">
                <a:solidFill>
                  <a:schemeClr val="bg1"/>
                </a:solidFill>
                <a:latin typeface="Aharoni" pitchFamily="2" charset="-79"/>
                <a:cs typeface="Aharoni" pitchFamily="2" charset="-79"/>
              </a:rPr>
              <a:t>1. </a:t>
            </a:r>
            <a:r>
              <a:rPr kumimoji="0" lang="en-US" b="1" kern="1200" dirty="0" smtClean="0">
                <a:solidFill>
                  <a:schemeClr val="bg1"/>
                </a:solidFill>
                <a:latin typeface="Aharoni" pitchFamily="2" charset="-79"/>
                <a:cs typeface="Aharoni" pitchFamily="2" charset="-79"/>
              </a:rPr>
              <a:t>The Strong Force</a:t>
            </a:r>
          </a:p>
          <a:p>
            <a:pPr>
              <a:buNone/>
            </a:pPr>
            <a:r>
              <a:rPr kumimoji="0" lang="en-US" sz="2400" kern="1200" dirty="0" smtClean="0">
                <a:solidFill>
                  <a:srgbClr val="FF0000"/>
                </a:solidFill>
                <a:latin typeface="+mj-lt"/>
                <a:ea typeface="+mn-ea"/>
                <a:cs typeface="+mn-cs"/>
              </a:rPr>
              <a:t/>
            </a:r>
            <a:br>
              <a:rPr kumimoji="0" lang="en-US" sz="2400" kern="1200" dirty="0" smtClean="0">
                <a:solidFill>
                  <a:srgbClr val="FF0000"/>
                </a:solidFill>
                <a:latin typeface="+mj-lt"/>
                <a:ea typeface="+mn-ea"/>
                <a:cs typeface="+mn-cs"/>
              </a:rPr>
            </a:br>
            <a:r>
              <a:rPr kumimoji="0" lang="en-US" sz="2800" kern="1200" dirty="0" smtClean="0">
                <a:solidFill>
                  <a:srgbClr val="333300"/>
                </a:solidFill>
                <a:latin typeface="+mj-lt"/>
              </a:rPr>
              <a:t>This force is responsible for binding of nuclei. It is the dominant one in reactions and decays of most of the fundamental particles. This force is so strong that it binds and stabilize the protons of similar charges within a nucleus. However, it is very short range. No such force will be felt beyond the order of 1 fm (femtometer or 10</a:t>
            </a:r>
            <a:r>
              <a:rPr kumimoji="0" lang="en-US" sz="2800" kern="1200" baseline="30000" dirty="0" smtClean="0">
                <a:solidFill>
                  <a:srgbClr val="333300"/>
                </a:solidFill>
                <a:latin typeface="+mj-lt"/>
              </a:rPr>
              <a:t>-15</a:t>
            </a:r>
            <a:r>
              <a:rPr kumimoji="0" lang="en-US" sz="2800" kern="1200" dirty="0" smtClean="0">
                <a:solidFill>
                  <a:srgbClr val="333300"/>
                </a:solidFill>
                <a:latin typeface="+mj-lt"/>
              </a:rPr>
              <a:t> m).</a:t>
            </a:r>
            <a:endParaRPr kumimoji="0" lang="en-US" sz="2400" kern="1200" dirty="0" smtClean="0">
              <a:solidFill>
                <a:srgbClr val="333300"/>
              </a:solidFill>
              <a:latin typeface="+mj-lt"/>
            </a:endParaRPr>
          </a:p>
          <a:p>
            <a:endParaRPr lang="en-US" sz="2400" dirty="0" smtClean="0"/>
          </a:p>
          <a:p>
            <a:endParaRPr kumimoji="0" lang="en-US" sz="2400" kern="1200" dirty="0" smtClean="0">
              <a:solidFill>
                <a:schemeClr val="tx1"/>
              </a:solidFill>
              <a:ea typeface="+mn-ea"/>
              <a:cs typeface="+mn-cs"/>
            </a:endParaRPr>
          </a:p>
          <a:p>
            <a:pPr>
              <a:buNone/>
            </a:pPr>
            <a:endParaRPr lang="en-US" sz="2400" dirty="0" smtClean="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bg2">
                <a:tint val="50000"/>
                <a:satMod val="180000"/>
              </a:schemeClr>
            </a:gs>
            <a:gs pos="100000">
              <a:schemeClr val="bg2">
                <a:shade val="45000"/>
                <a:satMod val="120000"/>
              </a:schemeClr>
            </a:gs>
          </a:gsLst>
          <a:lin ang="2700000" scaled="1"/>
          <a:tileRect/>
        </a:gradFill>
        <a:effectLst/>
      </p:bgPr>
    </p:bg>
    <p:spTree>
      <p:nvGrpSpPr>
        <p:cNvPr id="1" name=""/>
        <p:cNvGrpSpPr/>
        <p:nvPr/>
      </p:nvGrpSpPr>
      <p:grpSpPr>
        <a:xfrm>
          <a:off x="0" y="0"/>
          <a:ext cx="0" cy="0"/>
          <a:chOff x="0" y="0"/>
          <a:chExt cx="0" cy="0"/>
        </a:xfrm>
      </p:grpSpPr>
      <p:pic>
        <p:nvPicPr>
          <p:cNvPr id="6" name="Picture 5" descr="1920x1200_Windows_7_Winter.jpg"/>
          <p:cNvPicPr>
            <a:picLocks noChangeAspect="1"/>
          </p:cNvPicPr>
          <p:nvPr/>
        </p:nvPicPr>
        <p:blipFill>
          <a:blip r:embed="rId2"/>
          <a:stretch>
            <a:fillRect/>
          </a:stretch>
        </p:blipFill>
        <p:spPr>
          <a:xfrm>
            <a:off x="0" y="0"/>
            <a:ext cx="9144000" cy="7315200"/>
          </a:xfrm>
          <a:prstGeom prst="rect">
            <a:avLst/>
          </a:prstGeom>
        </p:spPr>
      </p:pic>
      <p:sp>
        <p:nvSpPr>
          <p:cNvPr id="2" name="Text Placeholder 1"/>
          <p:cNvSpPr>
            <a:spLocks noGrp="1"/>
          </p:cNvSpPr>
          <p:nvPr>
            <p:ph type="body" idx="4294967295"/>
          </p:nvPr>
        </p:nvSpPr>
        <p:spPr>
          <a:xfrm>
            <a:off x="762000" y="1676400"/>
            <a:ext cx="7696200" cy="4267200"/>
          </a:xfrm>
          <a:ln/>
        </p:spPr>
        <p:style>
          <a:lnRef idx="1">
            <a:schemeClr val="dk1"/>
          </a:lnRef>
          <a:fillRef idx="3">
            <a:schemeClr val="dk1"/>
          </a:fillRef>
          <a:effectRef idx="2">
            <a:schemeClr val="dk1"/>
          </a:effectRef>
          <a:fontRef idx="minor">
            <a:schemeClr val="lt1"/>
          </a:fontRef>
        </p:style>
        <p:txBody>
          <a:bodyPr>
            <a:normAutofit fontScale="92500"/>
            <a:flatTx/>
          </a:bodyPr>
          <a:lstStyle/>
          <a:p>
            <a:pPr lvl="2">
              <a:buNone/>
            </a:pPr>
            <a:endParaRPr lang="en-US" sz="2400" b="1" dirty="0" smtClean="0">
              <a:solidFill>
                <a:srgbClr val="000000"/>
              </a:solidFill>
              <a:latin typeface="Verdana"/>
              <a:ea typeface="Times New Roman"/>
              <a:cs typeface="Times New Roman"/>
            </a:endParaRPr>
          </a:p>
          <a:p>
            <a:pPr marL="1133856" marR="0" lvl="2" indent="-228600" algn="l" defTabSz="914400" rtl="0" eaLnBrk="1" fontAlgn="auto" latinLnBrk="0" hangingPunct="1">
              <a:lnSpc>
                <a:spcPct val="100000"/>
              </a:lnSpc>
              <a:spcBef>
                <a:spcPct val="20000"/>
              </a:spcBef>
              <a:spcAft>
                <a:spcPts val="0"/>
              </a:spcAft>
              <a:buClr>
                <a:schemeClr val="tx1"/>
              </a:buClr>
              <a:buSzPct val="95000"/>
              <a:buFont typeface="Wingdings"/>
              <a:buChar char=""/>
              <a:tabLst/>
              <a:defRPr/>
            </a:pPr>
            <a:r>
              <a:rPr kumimoji="0" lang="en-US" sz="2400" b="1" kern="1200" dirty="0" smtClean="0">
                <a:solidFill>
                  <a:schemeClr val="tx1"/>
                </a:solidFill>
                <a:latin typeface="Agency FB" pitchFamily="34" charset="0"/>
                <a:ea typeface="+mn-ea"/>
                <a:cs typeface="+mn-cs"/>
              </a:rPr>
              <a:t> This </a:t>
            </a:r>
            <a:r>
              <a:rPr kumimoji="0" lang="en-US" sz="2600" b="1" strike="dblStrike" kern="1200" dirty="0" smtClean="0">
                <a:solidFill>
                  <a:schemeClr val="tx1"/>
                </a:solidFill>
                <a:latin typeface="Agency FB" pitchFamily="34" charset="0"/>
                <a:ea typeface="+mn-ea"/>
                <a:cs typeface="+mn-cs"/>
              </a:rPr>
              <a:t>acts</a:t>
            </a:r>
            <a:r>
              <a:rPr kumimoji="0" lang="en-US" sz="2400" b="1" kern="1200" dirty="0" smtClean="0">
                <a:solidFill>
                  <a:schemeClr val="tx1"/>
                </a:solidFill>
                <a:latin typeface="Agency FB" pitchFamily="34" charset="0"/>
                <a:ea typeface="+mn-ea"/>
                <a:cs typeface="+mn-cs"/>
              </a:rPr>
              <a:t> between electrically charged particles. Electricity, magnetism, and light are all produced </a:t>
            </a:r>
            <a:r>
              <a:rPr kumimoji="0" lang="en-US" sz="2400" b="1" kern="1200"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Agency FB" pitchFamily="34" charset="0"/>
                <a:ea typeface="+mn-ea"/>
                <a:cs typeface="+mn-cs"/>
              </a:rPr>
              <a:t>by</a:t>
            </a:r>
            <a:r>
              <a:rPr kumimoji="0" lang="en-US" sz="2400" b="1" kern="1200" dirty="0" smtClean="0">
                <a:solidFill>
                  <a:schemeClr val="tx1"/>
                </a:solidFill>
                <a:latin typeface="Agency FB" pitchFamily="34" charset="0"/>
                <a:ea typeface="+mn-ea"/>
                <a:cs typeface="+mn-cs"/>
              </a:rPr>
              <a:t> this force and it also has infinite range.</a:t>
            </a:r>
          </a:p>
          <a:p>
            <a:pPr lvl="2"/>
            <a:r>
              <a:rPr kumimoji="0" lang="en-US" sz="2400" b="1" kern="1200" dirty="0" smtClean="0">
                <a:solidFill>
                  <a:schemeClr val="tx1"/>
                </a:solidFill>
                <a:latin typeface="Agency FB" pitchFamily="34" charset="0"/>
                <a:ea typeface="+mn-ea"/>
                <a:cs typeface="+mn-cs"/>
              </a:rPr>
              <a:t>This is the force which exists between all particles which have an electric charge. </a:t>
            </a:r>
          </a:p>
          <a:p>
            <a:pPr lvl="2"/>
            <a:r>
              <a:rPr kumimoji="0" lang="en-US" sz="2400" b="1" kern="1200" dirty="0" smtClean="0">
                <a:solidFill>
                  <a:schemeClr val="tx1"/>
                </a:solidFill>
                <a:latin typeface="Agency FB" pitchFamily="34" charset="0"/>
                <a:ea typeface="+mn-ea"/>
                <a:cs typeface="+mn-cs"/>
              </a:rPr>
              <a:t>. This is originated from the fact that no two atoms can occupy the same space. However, its strength is about 100 times weaker within the range of 1 fm, where the strong force dominates.</a:t>
            </a:r>
          </a:p>
          <a:p>
            <a:pPr lvl="2"/>
            <a:r>
              <a:rPr kumimoji="0" lang="en-US" sz="2400" b="1" kern="1200" dirty="0" smtClean="0">
                <a:solidFill>
                  <a:schemeClr val="tx1"/>
                </a:solidFill>
                <a:latin typeface="Agency FB" pitchFamily="34" charset="0"/>
                <a:ea typeface="+mn-ea"/>
                <a:cs typeface="+mn-cs"/>
              </a:rPr>
              <a:t>Act on electrical charges and make it possible for power plants  to produce electricity and motors  to move.</a:t>
            </a:r>
          </a:p>
          <a:p>
            <a:pPr lvl="2"/>
            <a:endParaRPr kumimoji="0" lang="en-US" sz="2400" b="1" kern="1200" dirty="0" smtClean="0">
              <a:solidFill>
                <a:schemeClr val="tx1"/>
              </a:solidFill>
              <a:latin typeface="Agency FB" pitchFamily="34" charset="0"/>
              <a:ea typeface="+mn-ea"/>
              <a:cs typeface="+mn-cs"/>
            </a:endParaRPr>
          </a:p>
          <a:p>
            <a:pPr lvl="2">
              <a:buNone/>
            </a:pPr>
            <a:endParaRPr kumimoji="0" lang="en-US" sz="2400" b="1" kern="1200" dirty="0" smtClean="0">
              <a:solidFill>
                <a:srgbClr val="000000"/>
              </a:solidFill>
              <a:latin typeface="Verdana"/>
              <a:ea typeface="+mn-ea"/>
              <a:cs typeface="Times New Roman"/>
            </a:endParaRPr>
          </a:p>
        </p:txBody>
      </p:sp>
      <p:pic>
        <p:nvPicPr>
          <p:cNvPr id="5" name="Picture 4" descr="1920x1200_Windows_7_Winter.jpg"/>
          <p:cNvPicPr>
            <a:picLocks noChangeAspect="1"/>
          </p:cNvPicPr>
          <p:nvPr/>
        </p:nvPicPr>
        <p:blipFill>
          <a:blip r:embed="rId2">
            <a:biLevel thresh="50000"/>
          </a:blip>
          <a:stretch>
            <a:fillRect/>
          </a:stretch>
        </p:blipFill>
        <p:spPr>
          <a:xfrm>
            <a:off x="16687800" y="7620000"/>
            <a:ext cx="18288000" cy="12192000"/>
          </a:xfrm>
          <a:prstGeom prst="rect">
            <a:avLst/>
          </a:prstGeom>
          <a:noFill/>
          <a:ln>
            <a:noFill/>
          </a:ln>
        </p:spPr>
      </p:pic>
      <p:sp>
        <p:nvSpPr>
          <p:cNvPr id="3" name="Title 2"/>
          <p:cNvSpPr>
            <a:spLocks noGrp="1"/>
          </p:cNvSpPr>
          <p:nvPr>
            <p:ph type="title" idx="4294967295"/>
          </p:nvPr>
        </p:nvSpPr>
        <p:spPr>
          <a:xfrm>
            <a:off x="914400" y="228600"/>
            <a:ext cx="8229600" cy="1828800"/>
          </a:xfrm>
        </p:spPr>
        <p:txBody>
          <a:bodyPr/>
          <a:lstStyle/>
          <a:p>
            <a:r>
              <a:rPr lang="en-US" sz="6000" b="0" baseline="12000" dirty="0" smtClean="0">
                <a:solidFill>
                  <a:schemeClr val="bg1"/>
                </a:solidFill>
                <a:effectLst/>
                <a:latin typeface="Aharoni" pitchFamily="2" charset="-79"/>
                <a:ea typeface="+mn-ea"/>
                <a:cs typeface="Aharoni" pitchFamily="2" charset="-79"/>
              </a:rPr>
              <a:t>2. The Electromagnetic Force</a:t>
            </a:r>
            <a:r>
              <a:rPr lang="en-US" sz="4000" b="0" baseline="12000" dirty="0" smtClean="0">
                <a:solidFill>
                  <a:schemeClr val="tx1">
                    <a:lumMod val="95000"/>
                  </a:schemeClr>
                </a:solidFill>
                <a:effectLst/>
                <a:latin typeface="Aharoni" pitchFamily="2" charset="-79"/>
                <a:cs typeface="Aharoni" pitchFamily="2" charset="-79"/>
              </a:rPr>
              <a:t/>
            </a:r>
            <a:br>
              <a:rPr lang="en-US" sz="4000" b="0" baseline="12000" dirty="0" smtClean="0">
                <a:solidFill>
                  <a:schemeClr val="tx1">
                    <a:lumMod val="95000"/>
                  </a:schemeClr>
                </a:solidFill>
                <a:effectLst/>
                <a:latin typeface="Aharoni" pitchFamily="2" charset="-79"/>
                <a:cs typeface="Aharoni" pitchFamily="2" charset="-79"/>
              </a:rPr>
            </a:br>
            <a:r>
              <a:rPr kumimoji="0" lang="en-US" sz="2400" kern="1200" dirty="0" smtClean="0">
                <a:solidFill>
                  <a:schemeClr val="tx1"/>
                </a:solidFill>
                <a:effectLst/>
                <a:latin typeface="Agency FB" pitchFamily="34" charset="0"/>
                <a:ea typeface="+mn-ea"/>
                <a:cs typeface="+mn-cs"/>
              </a:rPr>
              <a:t/>
            </a:r>
            <a:br>
              <a:rPr kumimoji="0" lang="en-US" sz="2400" kern="1200" dirty="0" smtClean="0">
                <a:solidFill>
                  <a:schemeClr val="tx1"/>
                </a:solidFill>
                <a:effectLst/>
                <a:latin typeface="Agency FB" pitchFamily="34" charset="0"/>
                <a:ea typeface="+mn-ea"/>
                <a:cs typeface="+mn-cs"/>
              </a:rPr>
            </a:br>
            <a:endParaRPr lang="en-US" sz="3200" b="0" baseline="12000" dirty="0">
              <a:solidFill>
                <a:schemeClr val="tx1">
                  <a:lumMod val="95000"/>
                </a:schemeClr>
              </a:solidFill>
              <a:effectLst/>
              <a:latin typeface="Aharoni" pitchFamily="2" charset="-79"/>
              <a:cs typeface="Aharoni" pitchFamily="2" charset="-79"/>
            </a:endParaRPr>
          </a:p>
        </p:txBody>
      </p:sp>
    </p:spTree>
  </p:cSld>
  <p:clrMapOvr>
    <a:masterClrMapping/>
  </p:clrMapOvr>
  <p:transition advTm="0">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plus(in)">
                                      <p:cBhvr>
                                        <p:cTn id="7" dur="30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amond(i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additive="base">
                                        <p:cTn id="17" dur="30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8" dur="30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5" presetClass="entr" presetSubtype="0" fill="hold"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p:cTn id="23" dur="3000" fill="hold"/>
                                        <p:tgtEl>
                                          <p:spTgt spid="2">
                                            <p:txEl>
                                              <p:pRg st="3" end="3"/>
                                            </p:txEl>
                                          </p:spTgt>
                                        </p:tgtEl>
                                        <p:attrNameLst>
                                          <p:attrName>ppt_w</p:attrName>
                                        </p:attrNameLst>
                                      </p:cBhvr>
                                      <p:tavLst>
                                        <p:tav tm="0">
                                          <p:val>
                                            <p:strVal val="#ppt_w*0.70"/>
                                          </p:val>
                                        </p:tav>
                                        <p:tav tm="100000">
                                          <p:val>
                                            <p:strVal val="#ppt_w"/>
                                          </p:val>
                                        </p:tav>
                                      </p:tavLst>
                                    </p:anim>
                                    <p:anim calcmode="lin" valueType="num">
                                      <p:cBhvr>
                                        <p:cTn id="24" dur="3000" fill="hold"/>
                                        <p:tgtEl>
                                          <p:spTgt spid="2">
                                            <p:txEl>
                                              <p:pRg st="3" end="3"/>
                                            </p:txEl>
                                          </p:spTgt>
                                        </p:tgtEl>
                                        <p:attrNameLst>
                                          <p:attrName>ppt_h</p:attrName>
                                        </p:attrNameLst>
                                      </p:cBhvr>
                                      <p:tavLst>
                                        <p:tav tm="0">
                                          <p:val>
                                            <p:strVal val="#ppt_h"/>
                                          </p:val>
                                        </p:tav>
                                        <p:tav tm="100000">
                                          <p:val>
                                            <p:strVal val="#ppt_h"/>
                                          </p:val>
                                        </p:tav>
                                      </p:tavLst>
                                    </p:anim>
                                    <p:animEffect transition="in" filter="fade">
                                      <p:cBhvr>
                                        <p:cTn id="25" dur="3000"/>
                                        <p:tgtEl>
                                          <p:spTgt spid="2">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6" fill="hold" nodeType="clickEffect">
                                  <p:stCondLst>
                                    <p:cond delay="0"/>
                                  </p:stCondLst>
                                  <p:childTnLst>
                                    <p:set>
                                      <p:cBhvr>
                                        <p:cTn id="29" dur="1" fill="hold">
                                          <p:stCondLst>
                                            <p:cond delay="0"/>
                                          </p:stCondLst>
                                        </p:cTn>
                                        <p:tgtEl>
                                          <p:spTgt spid="2">
                                            <p:txEl>
                                              <p:pRg st="4" end="4"/>
                                            </p:txEl>
                                          </p:spTgt>
                                        </p:tgtEl>
                                        <p:attrNameLst>
                                          <p:attrName>style.visibility</p:attrName>
                                        </p:attrNameLst>
                                      </p:cBhvr>
                                      <p:to>
                                        <p:strVal val="visible"/>
                                      </p:to>
                                    </p:set>
                                    <p:animEffect transition="in" filter="barn(inHorizontal)">
                                      <p:cBhvr>
                                        <p:cTn id="30" dur="3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7000" b="-2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5440362"/>
          </a:xfrm>
        </p:spPr>
        <p:txBody>
          <a:bodyPr>
            <a:normAutofit/>
          </a:bodyPr>
          <a:lstStyle/>
          <a:p>
            <a:r>
              <a:rPr lang="en-US" sz="2400" dirty="0" smtClean="0">
                <a:solidFill>
                  <a:schemeClr val="bg1"/>
                </a:solidFill>
                <a:latin typeface="Verdana"/>
                <a:ea typeface="Times New Roman"/>
                <a:cs typeface="Times New Roman"/>
              </a:rPr>
              <a:t>3. </a:t>
            </a:r>
            <a:r>
              <a:rPr lang="en-US" sz="2400" b="1" dirty="0" smtClean="0">
                <a:solidFill>
                  <a:schemeClr val="bg1"/>
                </a:solidFill>
                <a:latin typeface="Verdana"/>
                <a:ea typeface="Times New Roman"/>
                <a:cs typeface="Times New Roman"/>
              </a:rPr>
              <a:t>The Weak Force</a:t>
            </a:r>
            <a:r>
              <a:rPr lang="en-US" sz="2400" dirty="0" smtClean="0">
                <a:solidFill>
                  <a:schemeClr val="bg1"/>
                </a:solidFill>
                <a:latin typeface="Verdana"/>
                <a:ea typeface="Times New Roman"/>
                <a:cs typeface="Times New Roman"/>
              </a:rPr>
              <a:t/>
            </a:r>
            <a:br>
              <a:rPr lang="en-US" sz="2400" dirty="0" smtClean="0">
                <a:solidFill>
                  <a:schemeClr val="bg1"/>
                </a:solidFill>
                <a:latin typeface="Verdana"/>
                <a:ea typeface="Times New Roman"/>
                <a:cs typeface="Times New Roman"/>
              </a:rPr>
            </a:br>
            <a:r>
              <a:rPr lang="en-US" sz="2400" b="1" dirty="0" smtClean="0">
                <a:solidFill>
                  <a:schemeClr val="bg1"/>
                </a:solidFill>
                <a:latin typeface="Verdana"/>
                <a:ea typeface="Times New Roman"/>
                <a:cs typeface="Times New Roman"/>
              </a:rPr>
              <a:t/>
            </a:r>
            <a:br>
              <a:rPr lang="en-US" sz="2400" b="1" dirty="0" smtClean="0">
                <a:solidFill>
                  <a:schemeClr val="bg1"/>
                </a:solidFill>
                <a:latin typeface="Verdana"/>
                <a:ea typeface="Times New Roman"/>
                <a:cs typeface="Times New Roman"/>
              </a:rPr>
            </a:br>
            <a:r>
              <a:rPr lang="en-US" sz="2400" dirty="0" smtClean="0">
                <a:solidFill>
                  <a:schemeClr val="bg1"/>
                </a:solidFill>
                <a:latin typeface="Verdana"/>
                <a:ea typeface="Times New Roman"/>
                <a:cs typeface="Times New Roman"/>
              </a:rPr>
              <a:t> This force is responsible for nuclear </a:t>
            </a:r>
            <a:r>
              <a:rPr lang="en-US" sz="2400" i="1" dirty="0" smtClean="0">
                <a:solidFill>
                  <a:schemeClr val="bg1"/>
                </a:solidFill>
                <a:latin typeface="Verdana"/>
                <a:ea typeface="Times New Roman"/>
                <a:cs typeface="Times New Roman"/>
              </a:rPr>
              <a:t>beta</a:t>
            </a:r>
            <a:r>
              <a:rPr lang="en-US" sz="2400" dirty="0" smtClean="0">
                <a:solidFill>
                  <a:schemeClr val="bg1"/>
                </a:solidFill>
                <a:latin typeface="Verdana"/>
                <a:ea typeface="Times New Roman"/>
                <a:cs typeface="Times New Roman"/>
              </a:rPr>
              <a:t> decay and other similar decay processes involving fundamental particles. The range of this force is smaller than 1 fm and is 10</a:t>
            </a:r>
            <a:r>
              <a:rPr lang="en-US" sz="2400" baseline="30000" dirty="0" smtClean="0">
                <a:solidFill>
                  <a:schemeClr val="bg1"/>
                </a:solidFill>
                <a:latin typeface="Verdana"/>
                <a:ea typeface="Times New Roman"/>
                <a:cs typeface="Times New Roman"/>
              </a:rPr>
              <a:t>-7</a:t>
            </a:r>
            <a:r>
              <a:rPr lang="en-US" sz="2400" dirty="0" smtClean="0">
                <a:solidFill>
                  <a:schemeClr val="bg1"/>
                </a:solidFill>
                <a:latin typeface="Verdana"/>
                <a:ea typeface="Times New Roman"/>
                <a:cs typeface="Times New Roman"/>
              </a:rPr>
              <a:t> weaker than the strong force. Nevertheless, it is important in understanding the behavior of fundamental particles.</a:t>
            </a:r>
            <a:r>
              <a:rPr lang="en-US" sz="1800" dirty="0" smtClean="0">
                <a:solidFill>
                  <a:srgbClr val="000000"/>
                </a:solidFill>
                <a:latin typeface="Verdana"/>
                <a:ea typeface="Times New Roman"/>
                <a:cs typeface="Times New Roman"/>
              </a:rPr>
              <a:t/>
            </a:r>
            <a:br>
              <a:rPr lang="en-US" sz="1800" dirty="0" smtClean="0">
                <a:solidFill>
                  <a:srgbClr val="000000"/>
                </a:solidFill>
                <a:latin typeface="Verdana"/>
                <a:ea typeface="Times New Roman"/>
                <a:cs typeface="Times New Roman"/>
              </a:rPr>
            </a:br>
            <a:endParaRPr lang="en-US" dirty="0"/>
          </a:p>
        </p:txBody>
      </p:sp>
      <p:sp>
        <p:nvSpPr>
          <p:cNvPr id="3" name="Rectangle 2"/>
          <p:cNvSpPr/>
          <p:nvPr/>
        </p:nvSpPr>
        <p:spPr>
          <a:xfrm rot="10800000" flipV="1">
            <a:off x="381000" y="4460969"/>
            <a:ext cx="7924800" cy="954107"/>
          </a:xfrm>
          <a:prstGeom prst="rect">
            <a:avLst/>
          </a:prstGeom>
        </p:spPr>
        <p:txBody>
          <a:bodyPr wrap="square">
            <a:spAutoFit/>
          </a:bodyPr>
          <a:lstStyle/>
          <a:p>
            <a:r>
              <a:rPr lang="en-US" sz="2800" b="1" dirty="0" smtClean="0">
                <a:solidFill>
                  <a:schemeClr val="bg1"/>
                </a:solidFill>
                <a:latin typeface="Aharoni" pitchFamily="2" charset="-79"/>
                <a:cs typeface="Aharoni" pitchFamily="2" charset="-79"/>
              </a:rPr>
              <a:t>*</a:t>
            </a:r>
            <a:r>
              <a:rPr lang="en-US" sz="2800" dirty="0" smtClean="0">
                <a:solidFill>
                  <a:schemeClr val="bg1"/>
                </a:solidFill>
                <a:latin typeface="Aharoni" pitchFamily="2" charset="-79"/>
                <a:cs typeface="Aharoni" pitchFamily="2" charset="-79"/>
              </a:rPr>
              <a:t>the most elementary particles are acted upon by weak forces</a:t>
            </a:r>
            <a:endParaRPr lang="en-US" sz="2800" dirty="0">
              <a:solidFill>
                <a:schemeClr val="bg1"/>
              </a:solidFill>
              <a:latin typeface="Aharoni" pitchFamily="2" charset="-79"/>
              <a:cs typeface="Aharoni" pitchFamily="2" charset="-79"/>
            </a:endParaRPr>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2560x1600_L'espace_2.jpg"/>
          <p:cNvPicPr>
            <a:picLocks noChangeAspect="1"/>
          </p:cNvPicPr>
          <p:nvPr/>
        </p:nvPicPr>
        <p:blipFill>
          <a:blip r:embed="rId3"/>
          <a:stretch>
            <a:fillRect/>
          </a:stretch>
        </p:blipFill>
        <p:spPr>
          <a:xfrm>
            <a:off x="-533400" y="0"/>
            <a:ext cx="9677400" cy="6858000"/>
          </a:xfrm>
          <a:prstGeom prst="rect">
            <a:avLst/>
          </a:prstGeom>
        </p:spPr>
      </p:pic>
      <p:sp>
        <p:nvSpPr>
          <p:cNvPr id="2" name="Rectangle 1"/>
          <p:cNvSpPr/>
          <p:nvPr/>
        </p:nvSpPr>
        <p:spPr>
          <a:xfrm>
            <a:off x="685800" y="609600"/>
            <a:ext cx="7315200" cy="2369880"/>
          </a:xfrm>
          <a:prstGeom prst="rect">
            <a:avLst/>
          </a:prstGeom>
        </p:spPr>
        <p:txBody>
          <a:bodyPr wrap="square">
            <a:spAutoFit/>
          </a:bodyPr>
          <a:lstStyle/>
          <a:p>
            <a:r>
              <a:rPr lang="en-US" sz="2800" dirty="0">
                <a:solidFill>
                  <a:srgbClr val="FF00FF"/>
                </a:solidFill>
                <a:latin typeface="Verdana"/>
                <a:ea typeface="Times New Roman"/>
                <a:cs typeface="Times New Roman"/>
              </a:rPr>
              <a:t>4. </a:t>
            </a:r>
            <a:r>
              <a:rPr lang="en-US" sz="2800" b="1" dirty="0">
                <a:solidFill>
                  <a:srgbClr val="FF00FF"/>
                </a:solidFill>
                <a:latin typeface="Arial Black"/>
                <a:ea typeface="Times New Roman"/>
                <a:cs typeface="Times New Roman"/>
              </a:rPr>
              <a:t>The Gravitational Force</a:t>
            </a:r>
            <a:r>
              <a:rPr lang="en-US" sz="2400" b="1" dirty="0">
                <a:solidFill>
                  <a:srgbClr val="FF00FF"/>
                </a:solidFill>
                <a:latin typeface="Arial Black"/>
                <a:ea typeface="Times New Roman"/>
                <a:cs typeface="Times New Roman"/>
              </a:rPr>
              <a:t/>
            </a:r>
            <a:br>
              <a:rPr lang="en-US" sz="2400" b="1" dirty="0">
                <a:solidFill>
                  <a:srgbClr val="FF00FF"/>
                </a:solidFill>
                <a:latin typeface="Arial Black"/>
                <a:ea typeface="Times New Roman"/>
                <a:cs typeface="Times New Roman"/>
              </a:rPr>
            </a:br>
            <a:r>
              <a:rPr lang="en-US" sz="2400" dirty="0">
                <a:solidFill>
                  <a:srgbClr val="FF00FF"/>
                </a:solidFill>
                <a:latin typeface="Verdana"/>
                <a:ea typeface="Times New Roman"/>
                <a:cs typeface="Times New Roman"/>
              </a:rPr>
              <a:t/>
            </a:r>
            <a:br>
              <a:rPr lang="en-US" sz="2400" dirty="0">
                <a:solidFill>
                  <a:srgbClr val="FF00FF"/>
                </a:solidFill>
                <a:latin typeface="Verdana"/>
                <a:ea typeface="Times New Roman"/>
                <a:cs typeface="Times New Roman"/>
              </a:rPr>
            </a:br>
            <a:r>
              <a:rPr lang="en-US" sz="2400" dirty="0">
                <a:solidFill>
                  <a:srgbClr val="FF00FF"/>
                </a:solidFill>
                <a:latin typeface="Broadway" pitchFamily="82" charset="0"/>
                <a:ea typeface="Times New Roman"/>
                <a:cs typeface="Times New Roman"/>
              </a:rPr>
              <a:t>This is the force that holds us onto the Earth. It could be important in our daily life, but on the scale of atomic world it is of negligible or no importance at all. </a:t>
            </a:r>
            <a:endParaRPr lang="en-US" sz="2400" dirty="0">
              <a:solidFill>
                <a:srgbClr val="FF00FF"/>
              </a:solidFill>
              <a:latin typeface="Broadway" pitchFamily="82" charset="0"/>
            </a:endParaRPr>
          </a:p>
        </p:txBody>
      </p:sp>
      <p:sp>
        <p:nvSpPr>
          <p:cNvPr id="4" name="Rectangle 3"/>
          <p:cNvSpPr/>
          <p:nvPr/>
        </p:nvSpPr>
        <p:spPr>
          <a:xfrm>
            <a:off x="1295400" y="3048000"/>
            <a:ext cx="5486400" cy="707886"/>
          </a:xfrm>
          <a:prstGeom prst="rect">
            <a:avLst/>
          </a:prstGeom>
        </p:spPr>
        <p:txBody>
          <a:bodyPr wrap="square">
            <a:spAutoFit/>
          </a:bodyPr>
          <a:lstStyle/>
          <a:p>
            <a:r>
              <a:rPr lang="en-US" sz="2000" dirty="0" smtClean="0">
                <a:solidFill>
                  <a:srgbClr val="FF00FF"/>
                </a:solidFill>
              </a:rPr>
              <a:t>* </a:t>
            </a:r>
            <a:r>
              <a:rPr lang="en-US" sz="2000" dirty="0" smtClean="0">
                <a:solidFill>
                  <a:srgbClr val="FF00FF"/>
                </a:solidFill>
                <a:latin typeface="Broadway" pitchFamily="82" charset="0"/>
                <a:cs typeface="Aharoni" pitchFamily="2" charset="-79"/>
              </a:rPr>
              <a:t>Gravitational force is cumulative and extended to infinity. </a:t>
            </a:r>
            <a:endParaRPr lang="en-US" sz="2000" dirty="0">
              <a:solidFill>
                <a:srgbClr val="FF00FF"/>
              </a:solidFill>
              <a:latin typeface="Broadway" pitchFamily="82" charset="0"/>
              <a:cs typeface="Aharoni" pitchFamily="2" charset="-79"/>
            </a:endParaRPr>
          </a:p>
        </p:txBody>
      </p:sp>
      <p:sp>
        <p:nvSpPr>
          <p:cNvPr id="7" name="Rectangle 6"/>
          <p:cNvSpPr/>
          <p:nvPr/>
        </p:nvSpPr>
        <p:spPr>
          <a:xfrm>
            <a:off x="228600" y="3105835"/>
            <a:ext cx="8915400" cy="369332"/>
          </a:xfrm>
          <a:prstGeom prst="rect">
            <a:avLst/>
          </a:prstGeom>
        </p:spPr>
        <p:txBody>
          <a:bodyPr wrap="square">
            <a:spAutoFit/>
          </a:bodyPr>
          <a:lstStyle/>
          <a:p>
            <a:pPr>
              <a:defRPr/>
            </a:pPr>
            <a:r>
              <a:rPr lang="en-US" dirty="0" smtClean="0"/>
              <a:t>.</a:t>
            </a:r>
            <a:endParaRPr lang="en-US" dirty="0"/>
          </a:p>
        </p:txBody>
      </p:sp>
      <p:sp>
        <p:nvSpPr>
          <p:cNvPr id="8" name="Rectangle 7"/>
          <p:cNvSpPr/>
          <p:nvPr/>
        </p:nvSpPr>
        <p:spPr>
          <a:xfrm>
            <a:off x="838200" y="3886200"/>
            <a:ext cx="8305800" cy="954107"/>
          </a:xfrm>
          <a:prstGeom prst="rect">
            <a:avLst/>
          </a:prstGeom>
        </p:spPr>
        <p:txBody>
          <a:bodyPr wrap="square">
            <a:spAutoFit/>
          </a:bodyPr>
          <a:lstStyle/>
          <a:p>
            <a:pPr>
              <a:defRPr/>
            </a:pPr>
            <a:r>
              <a:rPr lang="en-US" sz="2800" dirty="0">
                <a:solidFill>
                  <a:srgbClr val="FF00FF"/>
                </a:solidFill>
                <a:latin typeface="Broadway" pitchFamily="82" charset="0"/>
              </a:rPr>
              <a:t>*This force acts between all </a:t>
            </a:r>
            <a:r>
              <a:rPr lang="en-US" sz="2800" u="sng" dirty="0">
                <a:solidFill>
                  <a:srgbClr val="FF00FF"/>
                </a:solidFill>
                <a:latin typeface="Broadway" pitchFamily="82" charset="0"/>
                <a:hlinkClick r:id="rId4"/>
              </a:rPr>
              <a:t>mass</a:t>
            </a:r>
            <a:r>
              <a:rPr lang="en-US" sz="2800" dirty="0">
                <a:solidFill>
                  <a:srgbClr val="FF00FF"/>
                </a:solidFill>
                <a:latin typeface="Broadway" pitchFamily="82" charset="0"/>
              </a:rPr>
              <a:t> in the universe and it has infinite range.</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Horizontal)">
                                      <p:cBhvr>
                                        <p:cTn id="7" dur="3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mph" presetSubtype="0" fill="hold" nodeType="clickEffect">
                                  <p:stCondLst>
                                    <p:cond delay="0"/>
                                  </p:stCondLst>
                                  <p:childTnLst>
                                    <p:animScale>
                                      <p:cBhvr>
                                        <p:cTn id="11" dur="5000" fill="hold"/>
                                        <p:tgtEl>
                                          <p:spTgt spid="4">
                                            <p:txEl>
                                              <p:pRg st="0" end="0"/>
                                            </p:txEl>
                                          </p:spTgt>
                                        </p:tgtEl>
                                      </p:cBhvr>
                                      <p:by x="150000" y="150000"/>
                                    </p:animScale>
                                  </p:childTnLst>
                                </p:cTn>
                              </p:par>
                            </p:childTnLst>
                          </p:cTn>
                        </p:par>
                      </p:childTnLst>
                    </p:cTn>
                  </p:par>
                  <p:par>
                    <p:cTn id="12" fill="hold">
                      <p:stCondLst>
                        <p:cond delay="indefinite"/>
                      </p:stCondLst>
                      <p:childTnLst>
                        <p:par>
                          <p:cTn id="13" fill="hold">
                            <p:stCondLst>
                              <p:cond delay="0"/>
                            </p:stCondLst>
                            <p:childTnLst>
                              <p:par>
                                <p:cTn id="14" presetID="11" presetClass="entr" presetSubtype="0" fill="hold" nodeType="clickEffect">
                                  <p:stCondLst>
                                    <p:cond delay="0"/>
                                  </p:stCondLst>
                                  <p:childTnLst>
                                    <p:set>
                                      <p:cBhvr>
                                        <p:cTn id="15" dur="5000">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pic>
        <p:nvPicPr>
          <p:cNvPr id="1027" name="Picture 3" descr="C:\Program Files\Microsoft Office\MEDIA\CAGCAT10\j0285360.wmf"/>
          <p:cNvPicPr>
            <a:picLocks noChangeAspect="1" noChangeArrowheads="1"/>
          </p:cNvPicPr>
          <p:nvPr/>
        </p:nvPicPr>
        <p:blipFill>
          <a:blip r:embed="rId4">
            <a:duotone>
              <a:schemeClr val="bg2">
                <a:shade val="45000"/>
                <a:satMod val="135000"/>
              </a:schemeClr>
              <a:prstClr val="white"/>
            </a:duotone>
          </a:blip>
          <a:srcRect/>
          <a:stretch>
            <a:fillRect/>
          </a:stretch>
        </p:blipFill>
        <p:spPr bwMode="auto">
          <a:xfrm>
            <a:off x="457200" y="152400"/>
            <a:ext cx="8458200" cy="6627708"/>
          </a:xfrm>
          <a:prstGeom prst="rect">
            <a:avLst/>
          </a:prstGeom>
          <a:noFill/>
        </p:spPr>
      </p:pic>
      <p:sp>
        <p:nvSpPr>
          <p:cNvPr id="2" name="Rectangle 1"/>
          <p:cNvSpPr/>
          <p:nvPr/>
        </p:nvSpPr>
        <p:spPr>
          <a:xfrm>
            <a:off x="914400" y="609600"/>
            <a:ext cx="5943600" cy="5909310"/>
          </a:xfrm>
          <a:prstGeom prst="rect">
            <a:avLst/>
          </a:prstGeom>
        </p:spPr>
        <p:txBody>
          <a:bodyPr wrap="square">
            <a:spAutoFit/>
          </a:bodyPr>
          <a:lstStyle/>
          <a:p>
            <a:r>
              <a:rPr lang="en-US" sz="5400" dirty="0" smtClean="0">
                <a:solidFill>
                  <a:schemeClr val="tx2"/>
                </a:solidFill>
                <a:effectLst>
                  <a:innerShdw blurRad="63500" dist="50800" dir="18900000">
                    <a:prstClr val="black">
                      <a:alpha val="50000"/>
                    </a:prstClr>
                  </a:innerShdw>
                </a:effectLst>
                <a:latin typeface="Franklin Gothic Heavy" pitchFamily="34" charset="0"/>
              </a:rPr>
              <a:t>*All these natural forces play the same role as the others, it accelerates something that is sensitive to it.</a:t>
            </a:r>
            <a:endParaRPr lang="en-US" sz="5400" dirty="0">
              <a:solidFill>
                <a:schemeClr val="tx2"/>
              </a:solidFill>
              <a:effectLst>
                <a:innerShdw blurRad="63500" dist="50800" dir="18900000">
                  <a:prstClr val="black">
                    <a:alpha val="50000"/>
                  </a:prstClr>
                </a:innerShdw>
              </a:effectLst>
              <a:latin typeface="Franklin Gothic Heavy"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iterate type="lt">
                                    <p:tmPct val="0"/>
                                  </p:iterate>
                                  <p:childTnLst>
                                    <p:animClr clrSpc="rgb">
                                      <p:cBhvr override="childStyle">
                                        <p:cTn id="6" dur="2000" fill="hold"/>
                                        <p:tgtEl>
                                          <p:spTgt spid="2">
                                            <p:txEl>
                                              <p:pRg st="0" end="0"/>
                                            </p:txEl>
                                          </p:spTgt>
                                        </p:tgtEl>
                                        <p:attrNameLst>
                                          <p:attrName>style.color</p:attrName>
                                        </p:attrNameLst>
                                      </p:cBhvr>
                                      <p:to>
                                        <a:srgbClr val="C1B9E1"/>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2">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267</TotalTime>
  <Words>165</Words>
  <Application>Microsoft Office PowerPoint</Application>
  <PresentationFormat>On-screen Show (4:3)</PresentationFormat>
  <Paragraphs>66</Paragraphs>
  <Slides>9</Slides>
  <Notes>3</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Apex</vt:lpstr>
      <vt:lpstr>FOUR BASIC FORCES IN NATURE</vt:lpstr>
      <vt:lpstr>FORCE</vt:lpstr>
      <vt:lpstr>Slide 3</vt:lpstr>
      <vt:lpstr> Particle Physics - Forces, 1 of 2   </vt:lpstr>
      <vt:lpstr>Slide 5</vt:lpstr>
      <vt:lpstr>2. The Electromagnetic Force  </vt:lpstr>
      <vt:lpstr>3. The Weak Force   This force is responsible for nuclear beta decay and other similar decay processes involving fundamental particles. The range of this force is smaller than 1 fm and is 10-7 weaker than the strong force. Nevertheless, it is important in understanding the behavior of fundamental particles. </vt:lpstr>
      <vt:lpstr>Slide 8</vt:lpstr>
      <vt:lpstr>Slide 9</vt:lpstr>
    </vt:vector>
  </TitlesOfParts>
  <Company>Deftones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FOUR BASIC FO</dc:title>
  <dc:creator>labs</dc:creator>
  <cp:lastModifiedBy>labs</cp:lastModifiedBy>
  <cp:revision>29</cp:revision>
  <dcterms:created xsi:type="dcterms:W3CDTF">2012-02-12T10:02:37Z</dcterms:created>
  <dcterms:modified xsi:type="dcterms:W3CDTF">2012-02-13T06:24:50Z</dcterms:modified>
</cp:coreProperties>
</file>